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inzel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inz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inzel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6a22ba2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6a22ba2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6a22ba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6a22ba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6a22ba2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6a22ba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26a22ba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26a22ba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6a22ba2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6a22ba2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6a22ba2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26a22ba2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26a22ba2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26a22ba2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26a22ba2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26a22ba2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6a22ba2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6a22ba2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6a22ba2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6a22ba2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26a22ba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26a22ba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92b850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92b850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92b850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92b850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92b850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92b850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92b850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292b850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27edf6568251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27edf6568251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26a22ba2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26a22ba2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ad1554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3ad1554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6a22ba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26a22ba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6a22ba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6a22ba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6a22ba2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6a22ba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6a22ba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6a22ba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ebhost.bridgew.edu/c2king/CH241/Lec7_Ch11_AcidBase%20Titn.pdf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4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Biochem: Proteins Intro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273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“Each successive peak corresponds to a species that differs from that of its neighboring peak by a charge difference of 1 and a mass difference of 1 (1 proton). The mass of the protein can be determined from any two neighboring peaks.” (Lehninger)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425" y="1152475"/>
            <a:ext cx="47597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Tandem MS (or just MS/MS) for sequencing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29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Protein is “chopped” by proteases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Fragments go to second one and are broken on the way by collision with other gases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500" y="1096250"/>
            <a:ext cx="512481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50" y="152400"/>
            <a:ext cx="7033303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4"/>
          <p:cNvCxnSpPr/>
          <p:nvPr/>
        </p:nvCxnSpPr>
        <p:spPr>
          <a:xfrm>
            <a:off x="5064975" y="1668675"/>
            <a:ext cx="10209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4"/>
          <p:cNvSpPr txBox="1"/>
          <p:nvPr/>
        </p:nvSpPr>
        <p:spPr>
          <a:xfrm>
            <a:off x="3808550" y="1354600"/>
            <a:ext cx="1383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Difference used to identify A.A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Protein Synthesis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" y="679325"/>
            <a:ext cx="8839200" cy="420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Interactions in Proteins depend on Interactions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3586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Minimize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Native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(functional) configuration lower by ~ 65 kJ/mol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Hydrophobic on interior b/c enthalpy and entropy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Paired interactions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vs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nonpaired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43327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7"/>
          <p:cNvCxnSpPr/>
          <p:nvPr/>
        </p:nvCxnSpPr>
        <p:spPr>
          <a:xfrm flipH="1" rot="10800000">
            <a:off x="3739825" y="3739675"/>
            <a:ext cx="2856300" cy="648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7"/>
          <p:cNvSpPr txBox="1"/>
          <p:nvPr/>
        </p:nvSpPr>
        <p:spPr>
          <a:xfrm>
            <a:off x="2512875" y="4191375"/>
            <a:ext cx="1815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Solvation layer</a:t>
            </a:r>
            <a:endParaRPr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125" y="0"/>
            <a:ext cx="29807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559475" y="1884600"/>
            <a:ext cx="21105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IDEA: </a:t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Disorder + Strong Bonds → FAVORABLE</a:t>
            </a:r>
            <a:endParaRPr sz="18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N-C</a:t>
            </a:r>
            <a:r>
              <a:rPr baseline="-25000" lang="en">
                <a:latin typeface="Cinzel"/>
                <a:ea typeface="Cinzel"/>
                <a:cs typeface="Cinzel"/>
                <a:sym typeface="Cinzel"/>
              </a:rPr>
              <a:t>ɑ</a:t>
            </a:r>
            <a:r>
              <a:rPr lang="en">
                <a:latin typeface="Cinzel"/>
                <a:ea typeface="Cinzel"/>
                <a:cs typeface="Cinzel"/>
                <a:sym typeface="Cinzel"/>
              </a:rPr>
              <a:t> bond of &gt;1 Order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29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Observation shows the bond is higher than order 1 because of resonance so no rotations is allowed (due to N’s lone pair)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7008"/>
            <a:ext cx="9144000" cy="194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905"/>
            <a:ext cx="9144003" cy="2556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30"/>
          <p:cNvCxnSpPr/>
          <p:nvPr/>
        </p:nvCxnSpPr>
        <p:spPr>
          <a:xfrm flipH="1" rot="10800000">
            <a:off x="2571750" y="2296800"/>
            <a:ext cx="19500" cy="2110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0"/>
          <p:cNvSpPr txBox="1"/>
          <p:nvPr/>
        </p:nvSpPr>
        <p:spPr>
          <a:xfrm>
            <a:off x="1963175" y="4574175"/>
            <a:ext cx="172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Imagine plane here</a:t>
            </a:r>
            <a:endParaRPr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3" name="Google Shape;173;p30"/>
          <p:cNvCxnSpPr/>
          <p:nvPr/>
        </p:nvCxnSpPr>
        <p:spPr>
          <a:xfrm flipH="1">
            <a:off x="2718975" y="638025"/>
            <a:ext cx="1786500" cy="207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30"/>
          <p:cNvCxnSpPr/>
          <p:nvPr/>
        </p:nvCxnSpPr>
        <p:spPr>
          <a:xfrm flipH="1">
            <a:off x="2512950" y="628225"/>
            <a:ext cx="1982700" cy="2041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30"/>
          <p:cNvSpPr txBox="1"/>
          <p:nvPr/>
        </p:nvSpPr>
        <p:spPr>
          <a:xfrm>
            <a:off x="4318975" y="363175"/>
            <a:ext cx="2571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Dihedral</a:t>
            </a:r>
            <a:r>
              <a:rPr lang="en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angles</a:t>
            </a:r>
            <a:endParaRPr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Ramachandran plot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82825" y="2345975"/>
            <a:ext cx="32982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Steric effects (e</a:t>
            </a:r>
            <a:r>
              <a:rPr baseline="30000" lang="en" sz="2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/e</a:t>
            </a:r>
            <a:r>
              <a:rPr baseline="30000" lang="en" sz="22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repulsions restrict possible dihedral angles)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531" y="1017725"/>
            <a:ext cx="473247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chirality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31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ɑ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chiral center</a:t>
            </a:r>
            <a:endParaRPr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Structural isomer (specifically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enantiomer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350" y="0"/>
            <a:ext cx="5010875" cy="2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969" y="2802200"/>
            <a:ext cx="3457255" cy="21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572000" y="3249050"/>
            <a:ext cx="8757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D,L system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3906725"/>
            <a:ext cx="35487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and D designations were used for levorotatory (rotating plane-polarized light to the left) and dextrorotatory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(rotating light to the right). → not completely accurate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Secondary Structure: α-helix 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27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H-bonding between amine and C.A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stability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 OR D (not both)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 left handed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 right handed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949" y="933176"/>
            <a:ext cx="3225050" cy="4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025" y="2768075"/>
            <a:ext cx="2575925" cy="23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α-helix not always possible: Factors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(1) the intrinsic propensity of 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amino acid residue to form an  helix (ion repulsion)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(2) the interactions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between R groups, particularly those spaced three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(or four) residues apart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(3) the bulkiness of adjacent 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Groups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(4) the occurrence of Pro and Gly residues (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destabilizing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(5) interactions between amino acid residues at the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ends of the helical segment and the electric dipole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inherent to the  helix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“Inherent dipole” factor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34674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+ charge favored at COOH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charge favored at amino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150" y="245350"/>
            <a:ext cx="1519150" cy="4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75" y="3579050"/>
            <a:ext cx="6213774" cy="131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Which isomer of Valine is shown to the RIGHT?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Times New Roman"/>
              <a:buAutoNum type="arabicPeriod"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457200" rtl="0" algn="l">
              <a:spcBef>
                <a:spcPts val="1600"/>
              </a:spcBef>
              <a:spcAft>
                <a:spcPts val="0"/>
              </a:spcAft>
              <a:buSzPts val="3400"/>
              <a:buFont typeface="Times New Roman"/>
              <a:buAutoNum type="arabicPeriod"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4045" l="24683" r="26419" t="0"/>
          <a:stretch/>
        </p:blipFill>
        <p:spPr>
          <a:xfrm>
            <a:off x="0" y="1916763"/>
            <a:ext cx="4471125" cy="13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Lambert-beer Law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17725"/>
            <a:ext cx="21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Aromatic amino acids display absorbance b/c of ring structure.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I/I</a:t>
            </a:r>
            <a:r>
              <a:rPr baseline="-25000" lang="en" sz="14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= 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log(1/T)=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 = 𝜺cl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400" y="2533125"/>
            <a:ext cx="6414599" cy="26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025" y="0"/>
            <a:ext cx="2476975" cy="2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While analyzing the concentration of a solute using spectrophotometer analysis, I accidentally smudge the cuvette with my fingers. If I measure the intensities of light before and after passing through the cuvette, how will my concentration reading be affected?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2139850"/>
            <a:ext cx="8520600" cy="24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U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measured concentration will be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than the actual concentration because more light will be able to pass through.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U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measured concentration will be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than the actual concentration because more light will not pass through the cuvette as much as if it were clear.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U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measured concentration will be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than the actual concentration because more light will be able to pass through.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U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measured concentration will be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than the actual concentration because more light will not pass through the cuvette as much as if it were clear.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A/B for Amino Acids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4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A.A exist as </a:t>
            </a: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zwitterions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often → charged parts, net charge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Amphoteric (acid and base) properties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A/B properties useful in practice (titration)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300" y="2127324"/>
            <a:ext cx="5306001" cy="13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Titration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7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Important points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Half-equivalence point 1 (pK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Equivalence point = ISOELECTRIC POINT (pI)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Half-equivalence point 2 (pK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REVIEW TITRATION CURVES AND DEFINITIONS: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rgbClr val="4A86E8"/>
                </a:solidFill>
                <a:hlinkClick r:id="rId3"/>
              </a:rPr>
              <a:t>http://webhost.bridgew.edu/c2king/CH241/Lec7_Ch11_AcidBase%20Titn.pdf</a:t>
            </a:r>
            <a:endParaRPr sz="14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Oftentimes, more complex (pI not always “simple avg”)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575" y="1197903"/>
            <a:ext cx="4756425" cy="354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Structure Hierarchy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00" y="1114750"/>
            <a:ext cx="6910976" cy="39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Mass Spectrometry (analyzing mass)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Requires gas phase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matrix-assisted laser desorption/ionization mass spectrometry, or MALDI 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Uses pulse of laser to ionize protein and convert to gas phase </a:t>
            </a: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with minimum breakdown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electrospray ionization mass spectrometry, or ESI 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solution of analytes is passed through a charged needle that is kept at a high electrical potential, dispersing the solution into a fine mist of charged microdroplets (liquid evaporates)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275" y="2828575"/>
            <a:ext cx="3759451" cy="2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